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6" r:id="rId5"/>
    <p:sldId id="261" r:id="rId6"/>
    <p:sldId id="270" r:id="rId7"/>
    <p:sldId id="263" r:id="rId8"/>
    <p:sldId id="6596" r:id="rId9"/>
    <p:sldId id="6593" r:id="rId10"/>
    <p:sldId id="6597" r:id="rId11"/>
    <p:sldId id="6595" r:id="rId12"/>
    <p:sldId id="260" r:id="rId13"/>
    <p:sldId id="6594" r:id="rId14"/>
  </p:sldIdLst>
  <p:sldSz cx="12192000" cy="6858000"/>
  <p:notesSz cx="67310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1" id="{770018EA-08A0-4BC6-91F2-5B13D14E4029}">
          <p14:sldIdLst>
            <p14:sldId id="256"/>
            <p14:sldId id="261"/>
            <p14:sldId id="270"/>
            <p14:sldId id="263"/>
            <p14:sldId id="6596"/>
            <p14:sldId id="6593"/>
            <p14:sldId id="6597"/>
            <p14:sldId id="6595"/>
            <p14:sldId id="260"/>
            <p14:sldId id="65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GHTON, STEPHEN Mr (JFC-SecPerf-Spt)" initials="BSM(" lastIdx="0" clrIdx="0">
    <p:extLst>
      <p:ext uri="{19B8F6BF-5375-455C-9EA6-DF929625EA0E}">
        <p15:presenceInfo xmlns:p15="http://schemas.microsoft.com/office/powerpoint/2012/main" userId="S::STEPHEN.BOUGHTON100@mod.gov.uk::aaa8835f-9cd6-4c44-a5a7-9150b64f9913" providerId="AD"/>
      </p:ext>
    </p:extLst>
  </p:cmAuthor>
  <p:cmAuthor id="2" name="Hand, Gemma B2 (UKStratCom-DirOB-DH-StratPlans)" initials="HGB(" lastIdx="1" clrIdx="1">
    <p:extLst>
      <p:ext uri="{19B8F6BF-5375-455C-9EA6-DF929625EA0E}">
        <p15:presenceInfo xmlns:p15="http://schemas.microsoft.com/office/powerpoint/2012/main" userId="S::Gemma.Hand945@mod.gov.uk::e6264e7b-5d30-4801-820a-cfed0a67713b" providerId="AD"/>
      </p:ext>
    </p:extLst>
  </p:cmAuthor>
  <p:cmAuthor id="3" name="Kayoka, Lakeisha B2 (UKStratCom-DirOB-Progs-AsstHd)" initials="KLB(" lastIdx="1" clrIdx="2">
    <p:extLst>
      <p:ext uri="{19B8F6BF-5375-455C-9EA6-DF929625EA0E}">
        <p15:presenceInfo xmlns:p15="http://schemas.microsoft.com/office/powerpoint/2012/main" userId="S::Lakeisha.Kayoka100@mod.gov.uk::f6371dcc-689e-4f63-bf3f-e8175e0cde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786A5E"/>
    <a:srgbClr val="ED7D31"/>
    <a:srgbClr val="823660"/>
    <a:srgbClr val="FDE1F8"/>
    <a:srgbClr val="E9EBF5"/>
    <a:srgbClr val="4F213A"/>
    <a:srgbClr val="FFE8CB"/>
    <a:srgbClr val="FFEB9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2108" autoAdjust="0"/>
  </p:normalViewPr>
  <p:slideViewPr>
    <p:cSldViewPr snapToGrid="0">
      <p:cViewPr>
        <p:scale>
          <a:sx n="170" d="100"/>
          <a:sy n="170" d="100"/>
        </p:scale>
        <p:origin x="-1782" y="-25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3175" y="0"/>
            <a:ext cx="29162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BCF94-F7DC-4082-A513-0F16C593E087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3450"/>
            <a:ext cx="5384800" cy="38798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3175" y="9361488"/>
            <a:ext cx="2916238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67AE0-DA4B-4165-BE67-E90FB49DC86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44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B5A5-0BEE-461E-954C-9B16561BB1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321ADE-41DC-402F-AA99-82F5EA055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7190D-00D3-4E3F-9740-31AB982B0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99529-A064-4303-9843-B5F89E60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CAE13-93CE-48B5-9D30-A506BF54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721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87057-7F5E-4725-9D68-E7D1372EC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83B3FA-AE75-4674-9845-29F679458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8BE3-5E4A-41D4-886D-83BB7AFC9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996F-D3F9-459A-8718-986360C1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03A84-4906-4DB7-8136-8154D0F9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16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5DD5E-0C87-45C8-91BD-FB2E2CA86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B324B1-A625-4263-B71F-9D8158587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D9913-C382-428F-B2CD-90669085A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1CC10-B6A5-4685-83BE-9FA4FCDA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7B871-55BA-4E93-990A-D8FBD672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010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EB0FA-AF3C-446B-92A2-7E0988A0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6E841-7F09-4E56-A90B-BFA7003A8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259C2-A26F-482F-96B9-1132A25B5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2FE5F-AEF5-4FF0-A161-1F1E77346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2E871-F344-4B20-98CD-3FC3D251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85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F263C-4A15-442F-B874-899B32F1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8CA1E-E6F2-4045-A770-222FF7BDDB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DF626-3234-49A1-814B-A77140E4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C03F3-B9AF-4433-BD1D-FB375E136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A1A50-9B7C-43A7-AC5C-BEFAD629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BB316-EA10-4156-ADF3-F5E3C7E8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9926B-0B0E-41C6-94F9-E73CABA29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AD4C6-35E5-4C85-B7B4-4527FDF49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D50273-1CDE-47EE-A94B-24771AE78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EADBF-BB4F-438E-B65A-E47E3AB5F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F93B5-157D-442F-A63E-E6936283C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9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94F8C-FF5A-421B-BC3D-BACA25CB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E789D-3A04-4052-A7A0-61B43B5C0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0B6E9-44C8-426A-9901-30E1DC8E42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A9EB4E-72D8-4DC7-AA33-B060BC6D0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065C81-9C3F-4AD5-92C7-66EE8404E0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77459-05C9-4EFC-A89B-7E82D458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8CBEBE-730B-465C-8483-DE33669C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AC6297-CEE2-4FFA-926D-84A9EEECF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442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9BA0F-EA5B-4F78-8BD4-7B36FB43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928448-2C77-4157-A632-3442149FC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5911A-0648-4686-BBEC-C1C17C043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6F8FB-25F6-48DB-96AB-BCE9B8B90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2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135E4E-7CDF-4EB8-BB25-02DCD7E67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269716-38B6-48C0-9038-207D0FAA3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9E96A-E131-4837-8307-F15B8F236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56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1B6B8-88C4-431D-BFCD-3E194A5D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8AB35-F13D-4CD1-9E76-47DE591E8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C2533-FDD6-47BC-AECB-8852152F9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D0E10-5181-4EC5-BB2C-872B5155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7F503-9147-40B2-980B-AD684EA1E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AF983-3D32-458C-BE26-BF28BFCD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4321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4B77D-2F29-4B19-A717-80F14247B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85AD1A-5C83-4FCF-9C45-CF99D7599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5108F-7340-451B-A94F-FDCE3E349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4C2E7-250C-4396-B26B-5DEFA183D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E7053-B90D-4A48-97FD-D4A2A99B6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632DB-4C61-47A7-921C-6228EEE74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75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B6B56E-475D-4CA5-9A57-820C66CD3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CD76B-6996-4437-9959-BE61D229E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B215-F42A-4139-BD25-41131C969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A54F4-4B45-4DF4-BB01-2B4E1B75D986}" type="datetimeFigureOut">
              <a:rPr lang="en-GB" smtClean="0"/>
              <a:t>16/01/2024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11CB2-6F73-411B-B8FE-46CC94A85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A5EB-36F5-4807-9EF2-6521C0D91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5EE06-47AE-4548-9292-C23B9CE7EF0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03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1BB67C-D6F9-41F3-9B00-CB9AEE0AD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866268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solidFill>
                  <a:schemeClr val="tx2"/>
                </a:solidFill>
              </a:rPr>
              <a:t>British Forces School Naples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9637C-8191-4A6A-99EB-DD08499A1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2838451"/>
            <a:ext cx="4805691" cy="1429380"/>
          </a:xfrm>
        </p:spPr>
        <p:txBody>
          <a:bodyPr anchor="b">
            <a:normAutofit/>
          </a:bodyPr>
          <a:lstStyle/>
          <a:p>
            <a:pPr algn="l"/>
            <a:r>
              <a:rPr lang="en-GB" sz="3600" b="1" dirty="0">
                <a:solidFill>
                  <a:schemeClr val="tx2"/>
                </a:solidFill>
              </a:rPr>
              <a:t>Lt Col Robin Hall RE </a:t>
            </a:r>
          </a:p>
          <a:p>
            <a:pPr algn="l"/>
            <a:r>
              <a:rPr lang="en-GB" sz="2300" b="1" dirty="0">
                <a:solidFill>
                  <a:schemeClr val="tx2"/>
                </a:solidFill>
              </a:rPr>
              <a:t>SO1 Plans and Requirements </a:t>
            </a:r>
          </a:p>
          <a:p>
            <a:pPr algn="l"/>
            <a:r>
              <a:rPr lang="en-GB" sz="2000" b="1" dirty="0">
                <a:solidFill>
                  <a:schemeClr val="tx2"/>
                </a:solidFill>
              </a:rPr>
              <a:t>16 January 2024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2F85ACD-0A63-4E75-9052-B1B13AEC5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470" y="2058649"/>
            <a:ext cx="4141760" cy="365510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7548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6E7E-8535-4404-B624-BF608E4B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9B835-7D5F-476F-F5EF-292DFD01FAB7}"/>
              </a:ext>
            </a:extLst>
          </p:cNvPr>
          <p:cNvSpPr txBox="1"/>
          <p:nvPr/>
        </p:nvSpPr>
        <p:spPr>
          <a:xfrm>
            <a:off x="3926838" y="3467878"/>
            <a:ext cx="4338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179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31AE0-2817-42C7-9551-382F4358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BFS Naples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92A6-E3E8-433F-BD97-0B506259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803" y="2042160"/>
            <a:ext cx="10318390" cy="3857795"/>
          </a:xfrm>
        </p:spPr>
        <p:txBody>
          <a:bodyPr anchor="ctr">
            <a:normAutofit fontScale="92500" lnSpcReduction="10000"/>
          </a:bodyPr>
          <a:lstStyle/>
          <a:p>
            <a:pPr marL="457200">
              <a:spcAft>
                <a:spcPts val="8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</a:t>
            </a: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are two distinct projects that for the work to BFS Naples.</a:t>
            </a:r>
          </a:p>
          <a:p>
            <a:pPr marL="6858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interim solution. Delivered by DIO Accn.</a:t>
            </a:r>
          </a:p>
          <a:p>
            <a:pPr marL="914400" lvl="1"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will provide a safe and statutory compliant teaching space and working environment for children and 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staff.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914400" lvl="1">
              <a:spcAft>
                <a:spcPts val="800"/>
              </a:spcAft>
            </a:pP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Works to address the issues with the current school are ongoing.</a:t>
            </a:r>
          </a:p>
          <a:p>
            <a:pPr marL="685800" indent="-457200">
              <a:spcAft>
                <a:spcPts val="800"/>
              </a:spcAft>
              <a:buFont typeface="+mj-lt"/>
              <a:buAutoNum type="arabicPeriod"/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Future school provision by UKStratCom </a:t>
            </a:r>
          </a:p>
          <a:p>
            <a:pPr marL="914400" lvl="1">
              <a:spcAft>
                <a:spcPts val="800"/>
              </a:spcAft>
            </a:pP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is the reprovision of the school and associated facilities </a:t>
            </a:r>
          </a:p>
          <a:p>
            <a:pPr marL="457200">
              <a:spcAft>
                <a:spcPts val="800"/>
              </a:spcAft>
            </a:pP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 works undertaken by DIO need</a:t>
            </a:r>
            <a:r>
              <a:rPr lang="en-GB" sz="2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to align with Major Programmes and Projects (MPP)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GB" sz="2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nugatory </a:t>
            </a:r>
            <a:r>
              <a:rPr lang="en-GB" sz="2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 and deliver a cohesive plan.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1279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031AE0-2817-42C7-9551-382F4358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en-GB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BFS Naples. The interim solution scope.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792A6-E3E8-433F-BD97-0B50625906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91970"/>
            <a:ext cx="9724031" cy="3683358"/>
          </a:xfrm>
        </p:spPr>
        <p:txBody>
          <a:bodyPr anchor="ctr">
            <a:normAutofit lnSpcReduction="10000"/>
          </a:bodyPr>
          <a:lstStyle/>
          <a:p>
            <a:pPr marL="457200">
              <a:spcAft>
                <a:spcPts val="800"/>
              </a:spcAft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create a safe and compliant teaching and working environment. </a:t>
            </a:r>
            <a:endParaRPr lang="en-GB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Provision of four new modular classrooms, an office for the Head Teacher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breakout rooms. 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continued use of Villa Victoria as offices, hall and library. </a:t>
            </a:r>
          </a:p>
          <a:p>
            <a:pPr marL="457200">
              <a:spcAft>
                <a:spcPts val="800"/>
              </a:spcAft>
            </a:pPr>
            <a:r>
              <a:rPr lang="en-GB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power to the site, new school server and new classrooms. </a:t>
            </a:r>
          </a:p>
          <a:p>
            <a:pPr marL="457200"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Play equipment. </a:t>
            </a:r>
            <a:endParaRPr lang="en-GB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spcAft>
                <a:spcPts val="800"/>
              </a:spcAft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Fixed shading. </a:t>
            </a:r>
          </a:p>
        </p:txBody>
      </p:sp>
    </p:spTree>
    <p:extLst>
      <p:ext uri="{BB962C8B-B14F-4D97-AF65-F5344CB8AC3E}">
        <p14:creationId xmlns:p14="http://schemas.microsoft.com/office/powerpoint/2010/main" val="387160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5B0EDC-DE80-47A2-9400-F23E7EA61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</a:t>
            </a:r>
            <a:r>
              <a:rPr lang="en-GB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Interim proposals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2D2C8-28A6-4AD4-979F-79F040DDB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982" y="1885279"/>
            <a:ext cx="9724031" cy="4759361"/>
          </a:xfrm>
        </p:spPr>
        <p:txBody>
          <a:bodyPr anchor="t" anchorCtr="0">
            <a:normAutofit fontScale="92500" lnSpcReduction="1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order for the new</a:t>
            </a:r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 four new modular classrooms is in process .</a:t>
            </a:r>
          </a:p>
          <a:p>
            <a:pPr marL="457200" lvl="1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This will deliver four purpose built temperature controlled classrooms, Head Teachers office breakout space and well fare facilities.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target date for delivery of the interim solution is 30 April 2024</a:t>
            </a:r>
          </a:p>
          <a:p>
            <a:pPr lvl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This may slip to the first week in May and is dependent on the detailed programme.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Villa Victoria will continue to be used as office and administration support. 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The large sunshade areas will be relocated as part of the works.</a:t>
            </a:r>
          </a:p>
          <a:p>
            <a:pPr marL="0" indent="0">
              <a:buNone/>
            </a:pP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600" dirty="0">
                <a:latin typeface="Arial" panose="020B0604020202020204" pitchFamily="34" charset="0"/>
                <a:cs typeface="Arial" panose="020B0604020202020204" pitchFamily="34" charset="0"/>
              </a:rPr>
              <a:t>Wooden play equipment. </a:t>
            </a:r>
          </a:p>
        </p:txBody>
      </p:sp>
    </p:spTree>
    <p:extLst>
      <p:ext uri="{BB962C8B-B14F-4D97-AF65-F5344CB8AC3E}">
        <p14:creationId xmlns:p14="http://schemas.microsoft.com/office/powerpoint/2010/main" val="215811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 </a:t>
            </a:r>
            <a:r>
              <a:rPr lang="en-GB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6E7E-8535-4404-B624-BF608E4B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FC6429-43F1-E33B-8C53-EEBFEF23B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0" y="1768337"/>
            <a:ext cx="63912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19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 </a:t>
            </a:r>
            <a:r>
              <a:rPr lang="en-GB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6E7E-8535-4404-B624-BF608E4B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C3B74-8B77-B6CC-A31E-30D8CBB17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69" y="1673300"/>
            <a:ext cx="4734330" cy="48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07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 Classrooms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6E7E-8535-4404-B624-BF608E4B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507E7-C012-9EF6-814B-BFFAE8370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147" y="1767017"/>
            <a:ext cx="4804934" cy="4796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324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 Classrooms</a:t>
            </a:r>
            <a:endParaRPr lang="en-GB" sz="3400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0B53EE-EB19-EF50-AC1C-CDB6D9ED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313" y="1823060"/>
            <a:ext cx="6069648" cy="46624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930479-451A-6CB8-8907-FE17D0100C48}"/>
              </a:ext>
            </a:extLst>
          </p:cNvPr>
          <p:cNvSpPr txBox="1"/>
          <p:nvPr/>
        </p:nvSpPr>
        <p:spPr>
          <a:xfrm>
            <a:off x="661481" y="5414414"/>
            <a:ext cx="17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Classrooms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B89664-ED74-73ED-720C-B09E4B53E1B0}"/>
              </a:ext>
            </a:extLst>
          </p:cNvPr>
          <p:cNvSpPr txBox="1"/>
          <p:nvPr/>
        </p:nvSpPr>
        <p:spPr>
          <a:xfrm>
            <a:off x="736644" y="2402572"/>
            <a:ext cx="1780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Classrooms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ACA0D4-7484-98A5-EABB-DB71318D6F33}"/>
              </a:ext>
            </a:extLst>
          </p:cNvPr>
          <p:cNvSpPr txBox="1"/>
          <p:nvPr/>
        </p:nvSpPr>
        <p:spPr>
          <a:xfrm>
            <a:off x="9286737" y="5137415"/>
            <a:ext cx="198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Breakout space and welfare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41853A-87BD-A3AC-425D-B6210F1BDD98}"/>
              </a:ext>
            </a:extLst>
          </p:cNvPr>
          <p:cNvSpPr txBox="1"/>
          <p:nvPr/>
        </p:nvSpPr>
        <p:spPr>
          <a:xfrm>
            <a:off x="9230553" y="2704073"/>
            <a:ext cx="198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Office 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B82B6CC-5116-A8C1-39B2-D654226FA8CD}"/>
              </a:ext>
            </a:extLst>
          </p:cNvPr>
          <p:cNvCxnSpPr>
            <a:cxnSpLocks/>
          </p:cNvCxnSpPr>
          <p:nvPr/>
        </p:nvCxnSpPr>
        <p:spPr>
          <a:xfrm>
            <a:off x="1971040" y="2601516"/>
            <a:ext cx="2086610" cy="90440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3143DF-9102-6BF4-A55E-BA92DCE7F892}"/>
              </a:ext>
            </a:extLst>
          </p:cNvPr>
          <p:cNvCxnSpPr>
            <a:cxnSpLocks/>
          </p:cNvCxnSpPr>
          <p:nvPr/>
        </p:nvCxnSpPr>
        <p:spPr>
          <a:xfrm flipV="1">
            <a:off x="1877438" y="4871471"/>
            <a:ext cx="1952882" cy="747009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DD0572C-0127-E3AB-1F52-C7A0B612C08E}"/>
              </a:ext>
            </a:extLst>
          </p:cNvPr>
          <p:cNvCxnSpPr>
            <a:cxnSpLocks/>
          </p:cNvCxnSpPr>
          <p:nvPr/>
        </p:nvCxnSpPr>
        <p:spPr>
          <a:xfrm>
            <a:off x="1971040" y="2587238"/>
            <a:ext cx="4257040" cy="6030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0A02FF2-A100-F4A0-6644-F37ED415F103}"/>
              </a:ext>
            </a:extLst>
          </p:cNvPr>
          <p:cNvCxnSpPr>
            <a:cxnSpLocks/>
          </p:cNvCxnSpPr>
          <p:nvPr/>
        </p:nvCxnSpPr>
        <p:spPr>
          <a:xfrm flipV="1">
            <a:off x="1971040" y="5243913"/>
            <a:ext cx="4602480" cy="35516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AE33C67-EC3E-40D6-58F3-53A9775E67F1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7843520" y="2771904"/>
            <a:ext cx="1387033" cy="1168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97726DA-2055-4E46-55DC-009A04DE589E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7843520" y="5460581"/>
            <a:ext cx="1443217" cy="90383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49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17F7-12B5-4447-BE2B-472636827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BFS Naples. The Interim proposals Classrooms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96E7E-8535-4404-B624-BF608E4B3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885279"/>
            <a:ext cx="9724031" cy="3683358"/>
          </a:xfrm>
        </p:spPr>
        <p:txBody>
          <a:bodyPr anchor="ctr">
            <a:normAutofit/>
          </a:bodyPr>
          <a:lstStyle/>
          <a:p>
            <a:pPr indent="0">
              <a:spcAft>
                <a:spcPts val="800"/>
              </a:spcAft>
              <a:buNone/>
            </a:pP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E73A7B-0CA0-135B-C77B-50DA93B33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1571"/>
            <a:ext cx="12192000" cy="2394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F4C9D-B0D1-2B53-7BD4-98A06C6A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61" y="4760847"/>
            <a:ext cx="5730737" cy="161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A8128F-6736-7B75-3F3B-8B3632181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4626428"/>
            <a:ext cx="3698240" cy="16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11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531f19-e288-4fef-918f-ef083125b546">
      <UserInfo>
        <DisplayName>Shahrokhshahi, Shervin D (UKStratCom-DirOB-CG-EPC)</DisplayName>
        <AccountId>72</AccountId>
        <AccountType/>
      </UserInfo>
      <UserInfo>
        <DisplayName>DG_EDRM_CJO-JFC_IHUB-ADMIN</DisplayName>
        <AccountId>13</AccountId>
        <AccountType/>
      </UserInfo>
      <UserInfo>
        <DisplayName>Carney, Shaun Sqn Ldr (AIR-Med Ops-Logs SO2)</DisplayName>
        <AccountId>314</AccountId>
        <AccountType/>
      </UserInfo>
      <UserInfo>
        <DisplayName>Donnelly, Dougie Wg Cdr (Air-11Gp-A7 Delivery SO1)</DisplayName>
        <AccountId>319</AccountId>
        <AccountType/>
      </UserInfo>
      <UserInfo>
        <DisplayName>Boreham, Dave Wg Cdr (22Gp-COS)</DisplayName>
        <AccountId>320</AccountId>
        <AccountType/>
      </UserInfo>
      <UserInfo>
        <DisplayName>Coutts, Karen C1 (UKStratCom-DirOB-Progs-ROW1)</DisplayName>
        <AccountId>83</AccountId>
        <AccountType/>
      </UserInfo>
      <UserInfo>
        <DisplayName>Hand, Gemma B2 (UKStratCom-DirOB-DH-StratPlans)</DisplayName>
        <AccountId>120</AccountId>
        <AccountType/>
      </UserInfo>
      <UserInfo>
        <DisplayName>Kayoka, Lakeisha B2 (UKStratCom-DirOB-Progs-AsstHd)</DisplayName>
        <AccountId>370</AccountId>
        <AccountType/>
      </UserInfo>
    </SharedWithUsers>
    <Draft_x002f_Auth xmlns="c6a85dfe-11d0-43ab-a355-ce0aa25264fe" xsi:nil="true"/>
    <Group xmlns="c6a85dfe-11d0-43ab-a355-ce0aa25264fe">Unassigned Documents</Group>
    <_Flow_SignoffStatus xmlns="c6a85dfe-11d0-43ab-a355-ce0aa25264fe" xsi:nil="true"/>
    <PJOB xmlns="c6a85dfe-11d0-43ab-a355-ce0aa25264fe" xsi:nil="true"/>
    <TimeUploaded xmlns="c6a85dfe-11d0-43ab-a355-ce0aa25264fe" xsi:nil="true"/>
    <lcf76f155ced4ddcb4097134ff3c332f xmlns="c6a85dfe-11d0-43ab-a355-ce0aa25264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1E3B6246B9D24FB909D25FC874A989" ma:contentTypeVersion="20" ma:contentTypeDescription="Create a new document." ma:contentTypeScope="" ma:versionID="356ea84e64baa1767c397f0fd1250ce6">
  <xsd:schema xmlns:xsd="http://www.w3.org/2001/XMLSchema" xmlns:xs="http://www.w3.org/2001/XMLSchema" xmlns:p="http://schemas.microsoft.com/office/2006/metadata/properties" xmlns:ns2="c6a85dfe-11d0-43ab-a355-ce0aa25264fe" xmlns:ns3="e5531f19-e288-4fef-918f-ef083125b546" targetNamespace="http://schemas.microsoft.com/office/2006/metadata/properties" ma:root="true" ma:fieldsID="356ffdb7bacb05bf7e9f04d965c73eb3" ns2:_="" ns3:_="">
    <xsd:import namespace="c6a85dfe-11d0-43ab-a355-ce0aa25264fe"/>
    <xsd:import namespace="e5531f19-e288-4fef-918f-ef083125b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Group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DateTaken" minOccurs="0"/>
                <xsd:element ref="ns2:MediaServiceLocation" minOccurs="0"/>
                <xsd:element ref="ns2:PJOB" minOccurs="0"/>
                <xsd:element ref="ns2:Draft_x002f_Auth" minOccurs="0"/>
                <xsd:element ref="ns2:TimeUploaded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85dfe-11d0-43ab-a355-ce0aa25264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Group" ma:index="14" nillable="true" ma:displayName="Group" ma:default="Documents for DirOB Comment" ma:format="Dropdown" ma:internalName="Group">
      <xsd:simpleType>
        <xsd:restriction base="dms:Choice">
          <xsd:enumeration value="Documents for DirOB Comment"/>
          <xsd:enumeration value="General"/>
          <xsd:enumeration value="Ops and Sp Channel"/>
          <xsd:enumeration value="Ops&amp;Cap"/>
          <xsd:enumeration value="Ops&amp;Sp"/>
          <xsd:enumeration value="Unassigned Documents"/>
          <xsd:enumeration value="2021 PolMil Talk Prep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Sign-off status" ma:internalName="Sign_x002d_off_x0020_status">
      <xsd:simpleType>
        <xsd:restriction base="dms:Text"/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PJOB" ma:index="22" nillable="true" ma:displayName="PJOB" ma:format="Dropdown" ma:internalName="PJOB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BFSAI"/>
                        <xsd:enumeration value="BFC"/>
                        <xsd:enumeration value="BFGib"/>
                        <xsd:enumeration value="BDSSU"/>
                        <xsd:enumeration value="BIOT"/>
                        <xsd:enumeration value="ASI"/>
                        <xsd:enumeration value="General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Draft_x002f_Auth" ma:index="23" nillable="true" ma:displayName="Draft/Auth" ma:format="Dropdown" ma:internalName="Draft_x002f_Auth">
      <xsd:simpleType>
        <xsd:restriction base="dms:Choice">
          <xsd:enumeration value="DRAFT"/>
          <xsd:enumeration value="AUTHORISED"/>
        </xsd:restriction>
      </xsd:simpleType>
    </xsd:element>
    <xsd:element name="TimeUploaded" ma:index="24" nillable="true" ma:displayName="Time Uploaded" ma:default="[today]" ma:format="DateOnly" ma:internalName="TimeUploaded">
      <xsd:simpleType>
        <xsd:restriction base="dms:DateTim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a9ff0b8c-5d72-4038-b2cd-f57bf310c6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531f19-e288-4fef-918f-ef083125b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24D5C3-9BB9-4936-8F67-C726992822C0}">
  <ds:schemaRefs>
    <ds:schemaRef ds:uri="http://www.w3.org/XML/1998/namespace"/>
    <ds:schemaRef ds:uri="http://schemas.microsoft.com/office/2006/documentManagement/types"/>
    <ds:schemaRef ds:uri="c6a85dfe-11d0-43ab-a355-ce0aa25264fe"/>
    <ds:schemaRef ds:uri="e5531f19-e288-4fef-918f-ef083125b546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FB2E0B2-8491-43D6-AE31-A1C092FD0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85dfe-11d0-43ab-a355-ce0aa25264fe"/>
    <ds:schemaRef ds:uri="e5531f19-e288-4fef-918f-ef083125b5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4C5A1B-477B-4493-AF8F-8C02B9EC88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39168</TotalTime>
  <Words>329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1_Office Theme</vt:lpstr>
      <vt:lpstr>British Forces School Naples </vt:lpstr>
      <vt:lpstr>BFS Naples </vt:lpstr>
      <vt:lpstr>BFS Naples. The interim solution scope.</vt:lpstr>
      <vt:lpstr>BFS Naples. The Interim proposals </vt:lpstr>
      <vt:lpstr>BFS Naples. The Interim proposals location </vt:lpstr>
      <vt:lpstr>BFS Naples. The Interim proposals location </vt:lpstr>
      <vt:lpstr>BFS Naples. The Interim proposals Classrooms</vt:lpstr>
      <vt:lpstr>BFS Naples. The Interim proposals Classrooms</vt:lpstr>
      <vt:lpstr>BFS Naples. The Interim proposals Classrooms</vt:lpstr>
      <vt:lpstr>BFS Naples. The Interim proposals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BOUGHTON, STEPHEN Mr (JFC-SecPerf-Spt)</dc:creator>
  <cp:lastModifiedBy>Helen Botterill</cp:lastModifiedBy>
  <cp:revision>135</cp:revision>
  <dcterms:created xsi:type="dcterms:W3CDTF">2019-08-13T13:24:33Z</dcterms:created>
  <dcterms:modified xsi:type="dcterms:W3CDTF">2024-01-16T11:53:04Z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ject Category">
    <vt:lpwstr>21;#Management and communication|5362d3c9-d479-438a-9ac7-2153fa58cbf7</vt:lpwstr>
  </property>
  <property fmtid="{D5CDD505-2E9C-101B-9397-08002B2CF9AE}" pid="3" name="TaxKeyword">
    <vt:lpwstr/>
  </property>
  <property fmtid="{D5CDD505-2E9C-101B-9397-08002B2CF9AE}" pid="4" name="Subject Keywords">
    <vt:lpwstr>132;#Management and communication|0e584100-8c5b-46fa-9e9b-8cc0e8539044</vt:lpwstr>
  </property>
  <property fmtid="{D5CDD505-2E9C-101B-9397-08002B2CF9AE}" pid="5" name="d67af1ddf1dc47979d20c0eae491b81b">
    <vt:lpwstr>03 Support the delivery of the Unit's objectives|5ab00cf9-9d4b-4d13-b1ba-b069d28c2f77</vt:lpwstr>
  </property>
  <property fmtid="{D5CDD505-2E9C-101B-9397-08002B2CF9AE}" pid="6" name="ContentTypeId">
    <vt:lpwstr>0x010100ED1E3B6246B9D24FB909D25FC874A989</vt:lpwstr>
  </property>
  <property fmtid="{D5CDD505-2E9C-101B-9397-08002B2CF9AE}" pid="7" name="TaxCatchAll">
    <vt:lpwstr>132;#Management and communication|0e584100-8c5b-46fa-9e9b-8cc0e8539044;#5;#JFC|4f5be5e7-0e9c-4aca-9515-4664df6494e6;#82;#03 Support the delivery of the Unit's objectives|5ab00cf9-9d4b-4d13-b1ba-b069d28c2f77;#21;#Management and communication|5362d3c9-d479-</vt:lpwstr>
  </property>
  <property fmtid="{D5CDD505-2E9C-101B-9397-08002B2CF9AE}" pid="8" name="n1f450bd0d644ca798bdc94626fdef4f">
    <vt:lpwstr>Management and communication|0e584100-8c5b-46fa-9e9b-8cc0e8539044</vt:lpwstr>
  </property>
  <property fmtid="{D5CDD505-2E9C-101B-9397-08002B2CF9AE}" pid="9" name="TaxKeywordTaxHTField">
    <vt:lpwstr/>
  </property>
  <property fmtid="{D5CDD505-2E9C-101B-9397-08002B2CF9AE}" pid="10" name="fileplanid">
    <vt:lpwstr>82;#03 Support the delivery of the Unit's objectives|5ab00cf9-9d4b-4d13-b1ba-b069d28c2f77</vt:lpwstr>
  </property>
  <property fmtid="{D5CDD505-2E9C-101B-9397-08002B2CF9AE}" pid="11" name="Business Owner">
    <vt:lpwstr>5;#JFC|4f5be5e7-0e9c-4aca-9515-4664df6494e6</vt:lpwstr>
  </property>
  <property fmtid="{D5CDD505-2E9C-101B-9397-08002B2CF9AE}" pid="12" name="m79e07ce3690491db9121a08429fad40">
    <vt:lpwstr>JFC|4f5be5e7-0e9c-4aca-9515-4664df6494e6</vt:lpwstr>
  </property>
  <property fmtid="{D5CDD505-2E9C-101B-9397-08002B2CF9AE}" pid="13" name="i71a74d1f9984201b479cc08077b6323">
    <vt:lpwstr>Management and communication|5362d3c9-d479-438a-9ac7-2153fa58cbf7</vt:lpwstr>
  </property>
  <property fmtid="{D5CDD505-2E9C-101B-9397-08002B2CF9AE}" pid="14" name="_dlc_policyId">
    <vt:lpwstr>0x010100D9D675D6CDED02438DC7CFF78D2F29E402|2137034394</vt:lpwstr>
  </property>
  <property fmtid="{D5CDD505-2E9C-101B-9397-08002B2CF9AE}" pid="15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  <property fmtid="{D5CDD505-2E9C-101B-9397-08002B2CF9AE}" pid="16" name="SharedWithUsers">
    <vt:lpwstr>72;#Pabary, Krupali B2 (UKStratCom-Perf and Risk-AH);#13;#BOUGHTON, STEPHEN C2 (UKStratCom-Performance-Spt);#314;#Banner, Jamie Mr (UKStratCom-Risk-Lead);#319;#Gola, Chirag C1 (UKStratCom-PfO-CoE-TL);#320;#Carden, Edward C2 (UKStratCom-PfO-PerfMgmt-Desk4)</vt:lpwstr>
  </property>
  <property fmtid="{D5CDD505-2E9C-101B-9397-08002B2CF9AE}" pid="17" name="MSIP_Label_d8a60473-494b-4586-a1bb-b0e663054676_Enabled">
    <vt:lpwstr>true</vt:lpwstr>
  </property>
  <property fmtid="{D5CDD505-2E9C-101B-9397-08002B2CF9AE}" pid="18" name="MSIP_Label_d8a60473-494b-4586-a1bb-b0e663054676_SetDate">
    <vt:lpwstr>2022-06-22T08:05:19Z</vt:lpwstr>
  </property>
  <property fmtid="{D5CDD505-2E9C-101B-9397-08002B2CF9AE}" pid="19" name="MSIP_Label_d8a60473-494b-4586-a1bb-b0e663054676_Method">
    <vt:lpwstr>Privileged</vt:lpwstr>
  </property>
  <property fmtid="{D5CDD505-2E9C-101B-9397-08002B2CF9AE}" pid="20" name="MSIP_Label_d8a60473-494b-4586-a1bb-b0e663054676_Name">
    <vt:lpwstr>MOD-1-O-‘UNMARKED’</vt:lpwstr>
  </property>
  <property fmtid="{D5CDD505-2E9C-101B-9397-08002B2CF9AE}" pid="21" name="MSIP_Label_d8a60473-494b-4586-a1bb-b0e663054676_SiteId">
    <vt:lpwstr>be7760ed-5953-484b-ae95-d0a16dfa09e5</vt:lpwstr>
  </property>
  <property fmtid="{D5CDD505-2E9C-101B-9397-08002B2CF9AE}" pid="22" name="MSIP_Label_d8a60473-494b-4586-a1bb-b0e663054676_ActionId">
    <vt:lpwstr>3446b3b7-df71-4511-9361-9a3677788a4d</vt:lpwstr>
  </property>
  <property fmtid="{D5CDD505-2E9C-101B-9397-08002B2CF9AE}" pid="23" name="MSIP_Label_d8a60473-494b-4586-a1bb-b0e663054676_ContentBits">
    <vt:lpwstr>0</vt:lpwstr>
  </property>
  <property fmtid="{D5CDD505-2E9C-101B-9397-08002B2CF9AE}" pid="24" name="MediaServiceImageTags">
    <vt:lpwstr/>
  </property>
</Properties>
</file>